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8" r:id="rId3"/>
    <p:sldId id="290" r:id="rId4"/>
    <p:sldId id="303" r:id="rId5"/>
    <p:sldId id="305" r:id="rId6"/>
    <p:sldId id="309" r:id="rId7"/>
    <p:sldId id="311" r:id="rId8"/>
    <p:sldId id="312" r:id="rId9"/>
    <p:sldId id="315" r:id="rId10"/>
    <p:sldId id="300" r:id="rId11"/>
    <p:sldId id="302" r:id="rId12"/>
    <p:sldId id="307" r:id="rId13"/>
    <p:sldId id="308" r:id="rId14"/>
    <p:sldId id="306" r:id="rId15"/>
    <p:sldId id="279" r:id="rId16"/>
  </p:sldIdLst>
  <p:sldSz cx="9144000" cy="5143500" type="screen16x9"/>
  <p:notesSz cx="6858000" cy="9144000"/>
  <p:embeddedFontLst>
    <p:embeddedFont>
      <p:font typeface="Lora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62" userDrawn="1">
          <p15:clr>
            <a:srgbClr val="747775"/>
          </p15:clr>
        </p15:guide>
        <p15:guide id="4" orient="horz" pos="479" userDrawn="1">
          <p15:clr>
            <a:srgbClr val="747775"/>
          </p15:clr>
        </p15:guide>
        <p15:guide id="5" orient="horz" pos="413" userDrawn="1">
          <p15:clr>
            <a:srgbClr val="747775"/>
          </p15:clr>
        </p15:guide>
        <p15:guide id="6" pos="4142" userDrawn="1">
          <p15:clr>
            <a:srgbClr val="747775"/>
          </p15:clr>
        </p15:guide>
        <p15:guide id="7" orient="horz" pos="3058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5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756" y="66"/>
      </p:cViewPr>
      <p:guideLst>
        <p:guide orient="horz" pos="1620"/>
        <p:guide pos="2880"/>
        <p:guide pos="562"/>
        <p:guide orient="horz" pos="479"/>
        <p:guide orient="horz" pos="413"/>
        <p:guide pos="4142"/>
        <p:guide orient="horz" pos="30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9" name="Google Shape;145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PTMON title">
  <p:cSld name="PPTMON titl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PTMON custom">
  <p:cSld name="PPTMON custom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PTMON slide">
  <p:cSld name="PPTMON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42C4F"/>
            </a:gs>
            <a:gs pos="100000">
              <a:srgbClr val="1E123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/>
        </p:nvSpPr>
        <p:spPr>
          <a:xfrm>
            <a:off x="892850" y="2571750"/>
            <a:ext cx="73314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 panose="020B0604020202020204"/>
              <a:buNone/>
            </a:pPr>
            <a:r>
              <a:rPr lang="es-AR" sz="3700" b="1" dirty="0" smtClean="0">
                <a:solidFill>
                  <a:schemeClr val="lt1"/>
                </a:solidFill>
                <a:latin typeface="Lora"/>
              </a:rPr>
              <a:t>Boletín Sumar +. </a:t>
            </a:r>
            <a:r>
              <a:rPr lang="es-AR" sz="3700" b="1" dirty="0">
                <a:solidFill>
                  <a:schemeClr val="accent4"/>
                </a:solidFill>
                <a:latin typeface="Lora"/>
              </a:rPr>
              <a:t>Salta</a:t>
            </a:r>
            <a:r>
              <a:rPr lang="es-AR" sz="3700" b="1" dirty="0">
                <a:solidFill>
                  <a:schemeClr val="lt1"/>
                </a:solidFill>
                <a:latin typeface="Lora"/>
              </a:rPr>
              <a:t> </a:t>
            </a:r>
            <a:r>
              <a:rPr lang="en-US" sz="3700" b="1" i="0" u="none" strike="noStrike" cap="none" dirty="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/>
            </a:r>
            <a:br>
              <a:rPr lang="en-US" sz="3700" b="1" i="0" u="none" strike="noStrike" cap="none" dirty="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lang="en-US" sz="3700" b="1" i="0" u="none" strike="noStrike" cap="none" dirty="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/>
            </a:r>
            <a:br>
              <a:rPr lang="en-US" sz="3700" b="1" i="0" u="none" strike="noStrike" cap="none" dirty="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</a:br>
            <a:endParaRPr sz="3700" b="1" i="0" u="none" strike="noStrike" cap="none" dirty="0">
              <a:solidFill>
                <a:schemeClr val="accent4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6" name="Google Shape;76;p23"/>
          <p:cNvSpPr txBox="1"/>
          <p:nvPr/>
        </p:nvSpPr>
        <p:spPr>
          <a:xfrm>
            <a:off x="2171700" y="4248977"/>
            <a:ext cx="4800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s-AR" sz="1100" dirty="0" smtClean="0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Junio 2026</a:t>
            </a:r>
            <a:endParaRPr sz="1100" b="0" i="0" u="none" strike="noStrike" cap="none" dirty="0">
              <a:solidFill>
                <a:schemeClr val="accent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7" name="Google Shape;77;p2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710700" y="760950"/>
            <a:ext cx="1722600" cy="17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793" y="3779505"/>
            <a:ext cx="2280102" cy="1109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0" y="5048100"/>
            <a:ext cx="9144000" cy="95400"/>
          </a:xfrm>
          <a:prstGeom prst="rect">
            <a:avLst/>
          </a:prstGeom>
          <a:solidFill>
            <a:srgbClr val="242C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242C4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960275" y="690275"/>
            <a:ext cx="2371724" cy="39156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53;p27"/>
          <p:cNvSpPr txBox="1"/>
          <p:nvPr/>
        </p:nvSpPr>
        <p:spPr>
          <a:xfrm>
            <a:off x="807124" y="2584532"/>
            <a:ext cx="5967163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AR" sz="1100" dirty="0">
              <a:solidFill>
                <a:srgbClr val="242C4F"/>
              </a:solidFill>
              <a:latin typeface="Montserrat" pitchFamily="2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97428" y="189336"/>
            <a:ext cx="840624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b="1" dirty="0" smtClean="0">
                <a:solidFill>
                  <a:srgbClr val="FFC000"/>
                </a:solidFill>
                <a:latin typeface="Lora" charset="0"/>
              </a:rPr>
              <a:t>En Junio se registraton 760.250 beneficiarios activos</a:t>
            </a:r>
            <a:endParaRPr lang="es-AR" sz="1800" b="1" dirty="0">
              <a:solidFill>
                <a:srgbClr val="FFC000"/>
              </a:solidFill>
              <a:latin typeface="Lora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2949" y="641114"/>
            <a:ext cx="3514243" cy="432308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sz="1100" dirty="0" smtClean="0"/>
              <a:t>El padrón de beneficiarios activos del Programa Sumar + es de 760.250 personas bajo cobertura</a:t>
            </a:r>
          </a:p>
          <a:p>
            <a:pPr algn="just"/>
            <a:endParaRPr lang="es-AR" sz="1100" dirty="0"/>
          </a:p>
          <a:p>
            <a:pPr algn="just"/>
            <a:r>
              <a:rPr lang="es-AR" sz="1100" dirty="0" smtClean="0"/>
              <a:t>Está conformado por: </a:t>
            </a:r>
          </a:p>
          <a:p>
            <a:pPr algn="just"/>
            <a:endParaRPr lang="es-AR" sz="1100" dirty="0"/>
          </a:p>
          <a:p>
            <a:pPr algn="just"/>
            <a:r>
              <a:rPr lang="es-AR" sz="1100" b="1" dirty="0" smtClean="0"/>
              <a:t>Recién nacidos hasta 5 años: 63.937</a:t>
            </a:r>
          </a:p>
          <a:p>
            <a:pPr algn="just"/>
            <a:endParaRPr lang="es-AR" sz="1100" b="1" dirty="0"/>
          </a:p>
          <a:p>
            <a:pPr algn="just"/>
            <a:r>
              <a:rPr lang="es-AR" sz="1100" b="1" dirty="0" smtClean="0"/>
              <a:t>Niños y Niñas de 6 a 9 años: 54.564</a:t>
            </a:r>
          </a:p>
          <a:p>
            <a:pPr algn="just"/>
            <a:endParaRPr lang="es-AR" sz="1100" b="1" dirty="0"/>
          </a:p>
          <a:p>
            <a:pPr algn="just"/>
            <a:r>
              <a:rPr lang="es-AR" sz="1100" b="1" dirty="0" smtClean="0"/>
              <a:t>Adolescentes de 10 a 19 años: 148.213</a:t>
            </a:r>
          </a:p>
          <a:p>
            <a:pPr algn="just"/>
            <a:endParaRPr lang="es-AR" sz="1100" b="1" dirty="0"/>
          </a:p>
          <a:p>
            <a:pPr algn="just"/>
            <a:r>
              <a:rPr lang="es-AR" sz="1100" b="1" dirty="0" smtClean="0"/>
              <a:t>Mujeres mayores de 20 años: 259.296</a:t>
            </a:r>
          </a:p>
          <a:p>
            <a:pPr algn="just"/>
            <a:endParaRPr lang="es-AR" sz="1100" b="1" dirty="0"/>
          </a:p>
          <a:p>
            <a:pPr algn="just"/>
            <a:r>
              <a:rPr lang="es-AR" sz="1100" b="1" dirty="0" smtClean="0"/>
              <a:t>Varones mayores de 20 años. 234.240</a:t>
            </a:r>
          </a:p>
          <a:p>
            <a:pPr algn="just"/>
            <a:endParaRPr lang="es-AR" sz="1100" dirty="0"/>
          </a:p>
          <a:p>
            <a:pPr algn="just"/>
            <a:r>
              <a:rPr lang="es-AR" sz="1100" dirty="0" smtClean="0"/>
              <a:t>La inscripción al Sumar + brinda el acceso a las asignaciones por Embarazo, Hijo o Cuidado de Salud que se gestiona en ANSES con la presentación de la constancia del programa de salud.</a:t>
            </a:r>
          </a:p>
          <a:p>
            <a:pPr algn="just"/>
            <a:endParaRPr lang="es-AR" sz="1100" dirty="0"/>
          </a:p>
          <a:p>
            <a:pPr algn="just"/>
            <a:r>
              <a:rPr lang="es-AR" sz="1100" dirty="0" smtClean="0"/>
              <a:t>Las inscripciones se reciben en todos los hospitales y centros de salud de la Provincia con la presentación de DNI de quien se vaya a anotar. El trámite es gratuito. Para mayor información comunicarse con: 0800. 222. 7100</a:t>
            </a:r>
          </a:p>
        </p:txBody>
      </p:sp>
      <p:pic>
        <p:nvPicPr>
          <p:cNvPr id="5" name="Imagen 4" descr="WhatsApp Image 2026-02-09 at 10.30.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760" y="1426210"/>
            <a:ext cx="3672205" cy="2754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0" y="5048100"/>
            <a:ext cx="9144000" cy="95400"/>
          </a:xfrm>
          <a:prstGeom prst="rect">
            <a:avLst/>
          </a:prstGeom>
          <a:solidFill>
            <a:srgbClr val="242C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242C4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960275" y="690275"/>
            <a:ext cx="2371724" cy="39156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/>
          <p:cNvSpPr txBox="1"/>
          <p:nvPr/>
        </p:nvSpPr>
        <p:spPr>
          <a:xfrm>
            <a:off x="983476" y="403528"/>
            <a:ext cx="636962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smtClean="0">
                <a:solidFill>
                  <a:srgbClr val="FFC000"/>
                </a:solidFill>
                <a:latin typeface="Lora" charset="0"/>
              </a:rPr>
              <a:t>Son más de $ 155 millones los fondos transferidos a hospitales y centros de salud durante junio</a:t>
            </a:r>
            <a:endParaRPr lang="es-AR" sz="1800" b="1" dirty="0">
              <a:solidFill>
                <a:srgbClr val="FFC000"/>
              </a:solidFill>
              <a:latin typeface="Lora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83476" y="1267260"/>
            <a:ext cx="3158836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1200" dirty="0" smtClean="0"/>
              <a:t>En junio los hospitales y centros de salud de la Provincia recibieron $ 155.439.535,00 millones por las atenciones brindadas a la población beneficiaria en toda la Provincia.</a:t>
            </a:r>
          </a:p>
          <a:p>
            <a:pPr algn="just"/>
            <a:endParaRPr lang="es-AR" sz="1200" dirty="0" smtClean="0"/>
          </a:p>
          <a:p>
            <a:pPr algn="just"/>
            <a:r>
              <a:rPr lang="es-AR" sz="1200" dirty="0" smtClean="0"/>
              <a:t>Esos fondos se suman al presupuesto provincial de Salud y permiten la compra de equipamiento médico, mobiliario e informático; realizar mejoras edilicias y capacitar al recurso humano para una mejor atención.</a:t>
            </a:r>
          </a:p>
          <a:p>
            <a:pPr algn="just"/>
            <a:endParaRPr lang="es-AR" sz="1200" dirty="0"/>
          </a:p>
          <a:p>
            <a:pPr algn="just"/>
            <a:r>
              <a:rPr lang="es-AR" sz="1200" dirty="0" smtClean="0"/>
              <a:t>Cabe destacar que el programa de salud busca continuar fortaleciendo la calidad  y la accesibilidad de toda la comunidad a la red sanitaria.</a:t>
            </a:r>
            <a:endParaRPr lang="es-AR" sz="1200" dirty="0"/>
          </a:p>
        </p:txBody>
      </p:sp>
      <p:pic>
        <p:nvPicPr>
          <p:cNvPr id="4" name="Imagen 3" descr="140aacea-56e8-4b59-b546-3a37750670d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048385"/>
            <a:ext cx="2103120" cy="3740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8828" y="649103"/>
            <a:ext cx="736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>
                <a:latin typeface="Lora" charset="0"/>
              </a:rPr>
              <a:t>T</a:t>
            </a:r>
            <a:r>
              <a:rPr lang="es-AR" sz="1800" b="1" dirty="0" smtClean="0">
                <a:latin typeface="Lora" charset="0"/>
              </a:rPr>
              <a:t>ransferencias a los establecimientos provinciales de salud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2" name="Tabla 1"/>
          <p:cNvGraphicFramePr/>
          <p:nvPr/>
        </p:nvGraphicFramePr>
        <p:xfrm>
          <a:off x="578485" y="1201007"/>
          <a:ext cx="7987030" cy="3394710"/>
        </p:xfrm>
        <a:graphic>
          <a:graphicData uri="http://schemas.openxmlformats.org/drawingml/2006/table">
            <a:tbl>
              <a:tblPr/>
              <a:tblGrid>
                <a:gridCol w="6997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59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100" b="1" i="0">
                          <a:solidFill>
                            <a:srgbClr val="FFFFFF"/>
                          </a:solidFill>
                          <a:latin typeface="Calibri" panose="020F0502020204030204"/>
                          <a:ea typeface="Calibri" panose="020F0502020204030204"/>
                        </a:rPr>
                        <a:t>Nombre del Efector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1" i="0">
                          <a:solidFill>
                            <a:srgbClr val="FFFFFF"/>
                          </a:solidFill>
                          <a:latin typeface="Calibri" panose="020F0502020204030204"/>
                          <a:ea typeface="Calibri" panose="020F0502020204030204"/>
                        </a:rPr>
                        <a:t>Monto ($)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Apolinario Saravia - C.S. General Pizarro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$138.700,00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Cachi - C.S. Palermo Oeste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$169.750,00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Cachi - C.S. Payogasta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$251.700,00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Cafayate - C.S. Santa Mónica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$52.900,00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Cafayate - C.S. Tolombón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$5.100,00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Campo Quijano - C.S. La Silleta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$1.184.710,00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Cerrillos - C.S. CONGRESO NACIONAL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$1.190.255,00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Cerrillos - C.S. Nuestra Sra. Del Huerto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$160.300,00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Cerrillos - C.S. Villa Balcón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$177.700,00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Cerrillos - C.S. Villa Los Alamos - Cerrillos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$1.504.855,00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El Carril - C.S. Carlos Menem Jr.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$127.600,00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El Galpón - C.S. Los Rosales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$363.500,00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El Galpón - C.S. San José de Orquera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$211.150,00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El Quebrachal - C.S. Gaona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$320.000,00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El Quebrachal - C.S. Talavera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$105.400,00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El Tala - C.S. Jardín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$301.500,00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El Tala - C.S. La Candelaria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$501.400,00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8828" y="531628"/>
            <a:ext cx="736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>
                <a:latin typeface="Lora" charset="0"/>
              </a:rPr>
              <a:t>T</a:t>
            </a:r>
            <a:r>
              <a:rPr lang="es-AR" sz="1800" b="1" dirty="0" smtClean="0">
                <a:latin typeface="Lora" charset="0"/>
              </a:rPr>
              <a:t>ransferencias a los establecimientos provinciales de salud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2" name="Tabla 1"/>
          <p:cNvGraphicFramePr/>
          <p:nvPr/>
        </p:nvGraphicFramePr>
        <p:xfrm>
          <a:off x="809625" y="1011555"/>
          <a:ext cx="7711440" cy="3893820"/>
        </p:xfrm>
        <a:graphic>
          <a:graphicData uri="http://schemas.openxmlformats.org/drawingml/2006/table">
            <a:tbl>
              <a:tblPr/>
              <a:tblGrid>
                <a:gridCol w="675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Embarcación - C.S. Dragones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$1.261.950,00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Embarcación - C.S. Gral Ballivian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$800.950,00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General Güemes - C.S. Campo Santo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$2.631.950,00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General Güemes - C.S. El Bordo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$1.456.300,00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General Güemes - C.S. Villa Tranquila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$2.199.650,00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General Mosconi - C.S. Coronel Cornejo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$1.227.835,00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Hipólito Yrigoyen - C.S. Vecinos 16 de Abril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$1.557.400,00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La Caldera - C.S. Vaqueros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$2.514.615,00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La Merced - C.S. 25 de Mayo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$436.200,00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Metán - C.S. J. de Bedoya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$405.950,00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Morillo - C.S. Los Blancos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$203.300,00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Oran -  CENTRO MODULAR 21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$709.230,00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Oran -  DRA. BERTA MACAGNO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$790.200,00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 C.S. Barrio Gúemes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$1.011.950,00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200 Años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$1.206.150,00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9 de Julio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$1.034.100,00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Aeroparque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$905.625,00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Aguas Blancas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$1.200.000,00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Isla de Cañas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$388.200,00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LOS TARANTOS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$722.250,00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Los Toldos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$889.870,00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10292" y="354983"/>
            <a:ext cx="736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>
                <a:latin typeface="Lora" charset="0"/>
              </a:rPr>
              <a:t>T</a:t>
            </a:r>
            <a:r>
              <a:rPr lang="es-AR" sz="1800" b="1" dirty="0" smtClean="0">
                <a:latin typeface="Lora" charset="0"/>
              </a:rPr>
              <a:t>ransferencias a los establecimientos provinciales de salud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2" name="Tabla 1"/>
          <p:cNvGraphicFramePr/>
          <p:nvPr/>
        </p:nvGraphicFramePr>
        <p:xfrm>
          <a:off x="910590" y="955675"/>
          <a:ext cx="7573645" cy="3848735"/>
        </p:xfrm>
        <a:graphic>
          <a:graphicData uri="http://schemas.openxmlformats.org/drawingml/2006/table">
            <a:tbl>
              <a:tblPr/>
              <a:tblGrid>
                <a:gridCol w="6635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Patrón Costas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$584.650,00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RETAMBAY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$135.925,00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San Francisco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$1.058.514,00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Orán - C.S. San José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$562.050,00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06 B° El Manjón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$2.588.310,00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07 V° 20 de Junio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$2.237.125,00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08 B° El Tribuno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$862.660,00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09 V° Lavalle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$2.036.400,00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16 B° Santa Ana I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$566.380,00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17 B° San Remo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$4.795.150,00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18 B° El Portezuelo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$2.676.100,00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19 El Chamical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$13.900,00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20 La Troja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$11.200,00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21 Villa Palacio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$2.329.260,00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25 Finca San Luis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$1.308.360,00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27 B° Intersindical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$1.316.216,40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27 B° Intersindical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$1.626.650,00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29 Finca Independencia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$2.932.810,00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33 V° Las Rosas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$996.500,00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99219" y="282247"/>
            <a:ext cx="736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>
                <a:latin typeface="Lora" charset="0"/>
              </a:rPr>
              <a:t>T</a:t>
            </a:r>
            <a:r>
              <a:rPr lang="es-AR" sz="1800" b="1" dirty="0" smtClean="0">
                <a:latin typeface="Lora" charset="0"/>
              </a:rPr>
              <a:t>ransferencias a los establecimientos provinciales de salud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2" name="Tabla 1"/>
          <p:cNvGraphicFramePr/>
          <p:nvPr/>
        </p:nvGraphicFramePr>
        <p:xfrm>
          <a:off x="998855" y="784860"/>
          <a:ext cx="7368540" cy="4027170"/>
        </p:xfrm>
        <a:graphic>
          <a:graphicData uri="http://schemas.openxmlformats.org/drawingml/2006/table">
            <a:tbl>
              <a:tblPr/>
              <a:tblGrid>
                <a:gridCol w="6455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37 La Isla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$938.100,00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38 V° Esmeralda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$520.530,00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40 B° 9 de Julio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$916.200,00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44 B° Floresta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$3.311.120,00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45 B° Provipo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$2.053.735,00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46 V° Morosini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$1.748.850,00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48 Ceferino Velarde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$2.511.180,00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50 COFRUTOS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$85.700,00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51 B° Limache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$4.047.010,00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52 B° Santa Cecilia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$1.706.400,00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54 B° San Ignacio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$2.591.025,00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57 B° Santa Ana II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$715.850,00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58 V° María Ester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$1.810.250,00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60 B° El Mirador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$1.982.890,00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62 B° Sanidad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$1.183.745,00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Papa Francisco - C.S. N° 64 Bº Los Crespones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$1.439.280,00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Pichanal - C.S. Dr. Iñíguez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$39.410,00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01 Villa Primavera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$4.336.565,00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02 Campo Caseros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$1.616.250,00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03 Hernando de Lerma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$1.247.050,00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04 V° San Antonio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$1.971.495,00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13831" y="271855"/>
            <a:ext cx="736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>
                <a:latin typeface="Lora" charset="0"/>
              </a:rPr>
              <a:t>T</a:t>
            </a:r>
            <a:r>
              <a:rPr lang="es-AR" sz="1800" b="1" dirty="0" smtClean="0">
                <a:latin typeface="Lora" charset="0"/>
              </a:rPr>
              <a:t>ransferencias a los establecimientos provinciales de salud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2" name="Tabla 1"/>
          <p:cNvGraphicFramePr/>
          <p:nvPr/>
        </p:nvGraphicFramePr>
        <p:xfrm>
          <a:off x="977900" y="764540"/>
          <a:ext cx="7644130" cy="4089400"/>
        </p:xfrm>
        <a:graphic>
          <a:graphicData uri="http://schemas.openxmlformats.org/drawingml/2006/table">
            <a:tbl>
              <a:tblPr/>
              <a:tblGrid>
                <a:gridCol w="6696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7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04 V° San Antonio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$1.971.495,00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10 B° 20 de Febrero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$2.011.140,00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11 B° Ciudad del Milagro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$1.002.840,00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12 B° Santa Lucía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$794.420,00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13 V° Chartas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$1.230.720,00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14 B° Miguel Ortíz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$1.603.260,00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15 B° Castañares Nuevo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$5.019.150,00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22 El Huaico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$1.283.550,00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23 San Rafael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$5.107.095,00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24 San Lorenzo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$759.900,00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26 Atocha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$652.750,00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28 V° Asunción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$3.324.060,00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30 Las Costas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$240.620,00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31 V° Costanera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$1.261.925,00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32 Villa Soledad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$1.865.800,00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34 V° La Ciénaga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$389.900,00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35 B° El Progreso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$760.450,00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36 Mercado Muncipal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$24.000,00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39 V° Luján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$1.912.745,00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41 B° Tres Cerritos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$1.096.100,00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88828" y="531628"/>
            <a:ext cx="736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>
                <a:latin typeface="Lora" charset="0"/>
              </a:rPr>
              <a:t>T</a:t>
            </a:r>
            <a:r>
              <a:rPr lang="es-AR" sz="1800" b="1" dirty="0" smtClean="0">
                <a:latin typeface="Lora" charset="0"/>
              </a:rPr>
              <a:t>ransferencias a los establecimientos provinciales de salud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2" name="Tabla 1"/>
          <p:cNvGraphicFramePr/>
          <p:nvPr/>
        </p:nvGraphicFramePr>
        <p:xfrm>
          <a:off x="578485" y="1201007"/>
          <a:ext cx="7987030" cy="3394710"/>
        </p:xfrm>
        <a:graphic>
          <a:graphicData uri="http://schemas.openxmlformats.org/drawingml/2006/table">
            <a:tbl>
              <a:tblPr/>
              <a:tblGrid>
                <a:gridCol w="6997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47 B° Roberto Romero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$2.718.885,00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49 B° Parque General Belgrano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$658.300,00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53 V° Cristina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$486.720,00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55 B° 17 de Octubre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$1.864.250,00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56 B° Palermo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$2.221.880,00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59 V° Palmeritas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$1.410.920,00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63 Centro de Salud da la Madre, Niño y el Adolescente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$7.977.245,00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 C.S. N° 65 17 de Mayo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$1.077.700,00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Público Materno Infantil S.E. -C.S. N° 05 B° Castañares Viejo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$1.675.900,00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Rosario de Lerma - C.S. René Favaloro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$801.600,00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Rosario de la Frontera - C.S. Ramón Abdala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$314.250,00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San Carlos - C.S. Animaná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$218.350,00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Santa Victoria Este - C.S. Misión La Paz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$542.472,00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Seclantás - C.S. La Puerta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$219.350,00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Tartagal - C.S. San Roque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$548.165,00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Tartagal - C.S. Villa Guemes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$449.000,00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Hospital Tartagal - C.S. Villa Saavedra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$582.400,00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Rosario de Lerma - C.S. El Huasco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$844.660,00</a:t>
                      </a:r>
                    </a:p>
                  </a:txBody>
                  <a:tcPr marL="9842" marR="9842" marT="9842" marB="0" anchor="b">
                    <a:lnL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0" y="5048100"/>
            <a:ext cx="9144000" cy="95400"/>
          </a:xfrm>
          <a:prstGeom prst="rect">
            <a:avLst/>
          </a:prstGeom>
          <a:solidFill>
            <a:srgbClr val="242C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242C4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960275" y="690275"/>
            <a:ext cx="2371724" cy="39156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1495839" y="1116787"/>
            <a:ext cx="6131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>
              <a:solidFill>
                <a:srgbClr val="7030A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360757" y="233103"/>
            <a:ext cx="596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 smtClean="0">
                <a:latin typeface="Lora" charset="0"/>
              </a:rPr>
              <a:t>Inversiones realizadas durante mayo 2026 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1111375" y="690275"/>
          <a:ext cx="6848900" cy="4054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593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Establecimientos</a:t>
                      </a:r>
                      <a:r>
                        <a:rPr lang="es-AR" baseline="0" dirty="0" smtClean="0"/>
                        <a:t> de salud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Inversiones significativas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315"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Hospital de Angastaco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-4 oxímetros de pulso para adultos.</a:t>
                      </a:r>
                    </a:p>
                    <a:p>
                      <a:r>
                        <a:rPr lang="es-AR" sz="1050" dirty="0"/>
                        <a:t>-2 calefactores eléctricos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Hospital de Apolinario Saravia</a:t>
                      </a:r>
                      <a:endParaRPr lang="es-A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-1 bomba de agua, agua refrigerante y mano de obra</a:t>
                      </a:r>
                    </a:p>
                    <a:p>
                      <a:endParaRPr lang="es-A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r>
                        <a:rPr lang="es-AR" sz="1050" dirty="0"/>
                        <a:t>Hospital de Cachi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/>
                        <a:t>- 1 caja de dirección hidraúlica y bomba de dirección hidraúlica</a:t>
                      </a:r>
                      <a:endParaRPr lang="es-A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030">
                <a:tc>
                  <a:txBody>
                    <a:bodyPr/>
                    <a:lstStyle/>
                    <a:p>
                      <a:r>
                        <a:rPr lang="es-AR" sz="1050" dirty="0"/>
                        <a:t>Hospital de Cafayate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AR" sz="1050" dirty="0" smtClean="0"/>
                        <a:t>- reparación de la caja de velocidad de ambulancia</a:t>
                      </a:r>
                      <a:endParaRPr lang="es-A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r>
                        <a:rPr lang="es-AR" sz="1050" dirty="0"/>
                        <a:t>Hospital de Campo Quijano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AR" sz="1050" dirty="0" smtClean="0"/>
                        <a:t>- dignóstico y reparación de lavarropas de carga superior</a:t>
                      </a:r>
                      <a:endParaRPr lang="es-A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31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050" dirty="0"/>
                        <a:t>Hospital de Carril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AR" altLang="en-US" sz="1050" dirty="0"/>
                        <a:t>-oxígeno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31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050" dirty="0"/>
                        <a:t>Hospital de San Antonio de los Cobres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AR" altLang="en-US" sz="1050" dirty="0"/>
                        <a:t>-arme y desarme de cubiertas, compra de bulones y otros y centrado y enderezado de llantas para ambulancias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0" y="5048100"/>
            <a:ext cx="9144000" cy="95400"/>
          </a:xfrm>
          <a:prstGeom prst="rect">
            <a:avLst/>
          </a:prstGeom>
          <a:solidFill>
            <a:srgbClr val="242C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242C4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960275" y="690275"/>
            <a:ext cx="2371724" cy="39156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1495839" y="1116787"/>
            <a:ext cx="6131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>
              <a:solidFill>
                <a:srgbClr val="7030A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252733" y="203242"/>
            <a:ext cx="596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 smtClean="0">
                <a:latin typeface="Lora" charset="0"/>
              </a:rPr>
              <a:t>Inversiones realizadas durante mayo 2026 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603553" y="573024"/>
          <a:ext cx="7450702" cy="4457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5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746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Establecimientos</a:t>
                      </a:r>
                      <a:r>
                        <a:rPr lang="es-AR" baseline="0" dirty="0" smtClean="0"/>
                        <a:t> de salud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Inversiones significativas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53">
                <a:tc>
                  <a:txBody>
                    <a:bodyPr/>
                    <a:lstStyle/>
                    <a:p>
                      <a:r>
                        <a:rPr lang="es-AR" sz="1200" dirty="0"/>
                        <a:t>Hospital de Embarcación y centro de salud Dragones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-compra de repuestos y arreglo de ambulancia y compra de materiales de construcción y pintura para la refacción edilicia</a:t>
                      </a:r>
                      <a:endParaRPr lang="es-A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681">
                <a:tc>
                  <a:txBody>
                    <a:bodyPr/>
                    <a:lstStyle/>
                    <a:p>
                      <a:r>
                        <a:rPr lang="es-AR" sz="1200" dirty="0"/>
                        <a:t>Hospital de Hipólito Yrigoyen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-compra de materiales y realización de mesada revestida en cerámica e instalación de bacha y cañerías de alimentación y desagote. </a:t>
                      </a:r>
                    </a:p>
                    <a:p>
                      <a:r>
                        <a:rPr lang="es-AR" sz="1200" dirty="0"/>
                        <a:t>-colocación de zócalos</a:t>
                      </a:r>
                    </a:p>
                    <a:p>
                      <a:r>
                        <a:rPr lang="es-AR" sz="1200" dirty="0"/>
                        <a:t>-instalación de ventilador de techo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739">
                <a:tc>
                  <a:txBody>
                    <a:bodyPr/>
                    <a:lstStyle/>
                    <a:p>
                      <a:r>
                        <a:rPr lang="es-AR" sz="1200" dirty="0"/>
                        <a:t>Hospital de La Caldera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AR" sz="1200" dirty="0" smtClean="0"/>
                        <a:t>-reparación de PC</a:t>
                      </a:r>
                      <a:endParaRPr lang="es-A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665">
                <a:tc>
                  <a:txBody>
                    <a:bodyPr/>
                    <a:lstStyle/>
                    <a:p>
                      <a:r>
                        <a:rPr lang="es-AR" sz="1200" dirty="0"/>
                        <a:t>Hospital de Las Lajitas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-compra de oxímetros pediátricos</a:t>
                      </a:r>
                    </a:p>
                    <a:p>
                      <a:r>
                        <a:rPr lang="es-AR" sz="1200" dirty="0"/>
                        <a:t>-compra de tensiómetro aneroide con estetocopio</a:t>
                      </a:r>
                    </a:p>
                    <a:p>
                      <a:r>
                        <a:rPr lang="es-AR" sz="1200" dirty="0"/>
                        <a:t>-compra de artículos de ferretería y pintura y arreglos de baños de las salas de pediatría de varones y de mujeres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r>
                        <a:rPr lang="es-AR" sz="1200" dirty="0"/>
                        <a:t>Hospital de Metán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/>
                        <a:t>-compra de respuestos para ambulancias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746">
                <a:tc>
                  <a:txBody>
                    <a:bodyPr/>
                    <a:lstStyle/>
                    <a:p>
                      <a:r>
                        <a:rPr lang="es-AR" sz="1200" dirty="0"/>
                        <a:t>Hospital de Molinos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-servicio de reparación de ambulancia.</a:t>
                      </a:r>
                    </a:p>
                    <a:p>
                      <a:r>
                        <a:rPr lang="es-AR" sz="1200" dirty="0"/>
                        <a:t>-compra de tubo de oxígeno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r>
                        <a:rPr lang="es-AR" sz="1200" dirty="0"/>
                        <a:t>Hospital de Morillo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200" dirty="0" smtClean="0"/>
                        <a:t>-compra de repuesto y reparación de la ambulancia</a:t>
                      </a:r>
                      <a:endParaRPr lang="es-A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0" y="5048100"/>
            <a:ext cx="9144000" cy="95400"/>
          </a:xfrm>
          <a:prstGeom prst="rect">
            <a:avLst/>
          </a:prstGeom>
          <a:solidFill>
            <a:srgbClr val="242C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242C4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960275" y="690275"/>
            <a:ext cx="2371724" cy="39156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1495839" y="1116787"/>
            <a:ext cx="6131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>
              <a:solidFill>
                <a:srgbClr val="7030A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169605" y="152887"/>
            <a:ext cx="596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 smtClean="0">
                <a:latin typeface="Lora" charset="0"/>
              </a:rPr>
              <a:t>Inversiones realizadas durante mayo 2026 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426445" y="720408"/>
          <a:ext cx="7450702" cy="376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3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Establecimientos</a:t>
                      </a:r>
                      <a:r>
                        <a:rPr lang="es-AR" baseline="0" dirty="0" smtClean="0"/>
                        <a:t> de salud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Inversiones significativas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998">
                <a:tc>
                  <a:txBody>
                    <a:bodyPr/>
                    <a:lstStyle/>
                    <a:p>
                      <a:r>
                        <a:rPr lang="es-AR" sz="1100" dirty="0"/>
                        <a:t>Hospital de Orán y centros de salud de Barrio Güemes, Aguas Blancas, Patrón Costas, Retambay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100" dirty="0"/>
                        <a:t>-compra chapas simil teja y esmerilado de ventanas</a:t>
                      </a:r>
                    </a:p>
                    <a:p>
                      <a:r>
                        <a:rPr lang="es-AR" sz="1100" dirty="0"/>
                        <a:t>-batería para ambulancia</a:t>
                      </a:r>
                    </a:p>
                    <a:p>
                      <a:r>
                        <a:rPr lang="es-AR" sz="1100" dirty="0"/>
                        <a:t>-compra de materiales de construcción y de pintura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r>
                        <a:rPr lang="es-AR" sz="1100" dirty="0"/>
                        <a:t>Hospital Papa Francisco, centro de salud El Manjón, 9 de Julio, Autódromo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-compra de varios para sanitarios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-reparación de calefactores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-reparación de caños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-reparación de contrapiso y de mochila de baño para personal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-tensiómetro aneroido completo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-pintura y materiales para reparación de puertas de entradas y ventanas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-remodelación de sala y ampliación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AR" sz="1100" dirty="0"/>
                        <a:t>-estufa cultivo bacteriológico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204">
                <a:tc>
                  <a:txBody>
                    <a:bodyPr/>
                    <a:lstStyle/>
                    <a:p>
                      <a:r>
                        <a:rPr lang="es-AR" sz="1100" dirty="0"/>
                        <a:t>Hospital Púbico Materno Infantil y centros de salud 20 de Junio, Castañares, Cofrutos, Roberto Romero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100" dirty="0"/>
                        <a:t>-compra de ambos para el personal</a:t>
                      </a:r>
                    </a:p>
                    <a:p>
                      <a:r>
                        <a:rPr lang="es-AR" sz="1100" dirty="0"/>
                        <a:t>-compra de materiales y mano de obra para el arreglo de techos</a:t>
                      </a:r>
                    </a:p>
                    <a:p>
                      <a:r>
                        <a:rPr lang="es-AR" sz="1100" dirty="0"/>
                        <a:t>-compra de oxímetro de pulso</a:t>
                      </a:r>
                    </a:p>
                    <a:p>
                      <a:r>
                        <a:rPr lang="es-AR" sz="1100" dirty="0"/>
                        <a:t>-arreglo de humedad y de pisos en los consultorios de Obstetricia y Clínica Médica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0" y="5048100"/>
            <a:ext cx="9144000" cy="95400"/>
          </a:xfrm>
          <a:prstGeom prst="rect">
            <a:avLst/>
          </a:prstGeom>
          <a:solidFill>
            <a:srgbClr val="242C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242C4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960275" y="690275"/>
            <a:ext cx="2371724" cy="39156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1495839" y="1116787"/>
            <a:ext cx="6131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>
              <a:solidFill>
                <a:srgbClr val="7030A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252733" y="257013"/>
            <a:ext cx="596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 smtClean="0">
                <a:latin typeface="Lora" charset="0"/>
              </a:rPr>
              <a:t>Inversiones realizadas durante mayo 2026 </a:t>
            </a:r>
            <a:endParaRPr lang="es-AR" sz="1800" b="1" dirty="0">
              <a:latin typeface="Lora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795972"/>
              </p:ext>
            </p:extLst>
          </p:nvPr>
        </p:nvGraphicFramePr>
        <p:xfrm>
          <a:off x="509573" y="1143951"/>
          <a:ext cx="7450702" cy="3316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5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746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Establecimientos</a:t>
                      </a:r>
                      <a:r>
                        <a:rPr lang="es-AR" baseline="0" dirty="0" smtClean="0"/>
                        <a:t> de salud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/>
                        <a:t>Inversiones significativas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674">
                <a:tc>
                  <a:txBody>
                    <a:bodyPr/>
                    <a:lstStyle/>
                    <a:p>
                      <a:r>
                        <a:rPr lang="es-AR" sz="1000" dirty="0"/>
                        <a:t>Hospital Público Materno Infantil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00" dirty="0"/>
                        <a:t>-adquisisión de motor para centrífuga</a:t>
                      </a:r>
                    </a:p>
                    <a:p>
                      <a:r>
                        <a:rPr lang="es-AR" sz="1000" dirty="0"/>
                        <a:t>-compra de bomba de imsulsión trifásica centrifuga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290">
                <a:tc>
                  <a:txBody>
                    <a:bodyPr/>
                    <a:lstStyle/>
                    <a:p>
                      <a:r>
                        <a:rPr lang="es-AR" sz="1100" dirty="0"/>
                        <a:t>Hospital de Iruya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100" dirty="0"/>
                        <a:t>-compra de calefones para el servicio de internados de varones, mujeres y niños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609">
                <a:tc>
                  <a:txBody>
                    <a:bodyPr/>
                    <a:lstStyle/>
                    <a:p>
                      <a:r>
                        <a:rPr lang="es-AR" sz="1100" dirty="0"/>
                        <a:t>Hospital de Rivadavia Banda Sur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100" dirty="0"/>
                        <a:t>-compra de cubiertas y bateria para ambulancia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Hospital de Rosario de Lerma y centro de salud Favaloro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-</a:t>
                      </a:r>
                      <a:r>
                        <a:rPr lang="es-AR" altLang="en-US" sz="1100" dirty="0" smtClean="0"/>
                        <a:t>compra </a:t>
                      </a:r>
                      <a:r>
                        <a:rPr lang="es-AR" altLang="en-US" sz="1100" dirty="0"/>
                        <a:t>de repuestos de electricidad y carpintería</a:t>
                      </a:r>
                    </a:p>
                    <a:p>
                      <a:pPr>
                        <a:buNone/>
                      </a:pPr>
                      <a:r>
                        <a:rPr lang="es-AR" altLang="en-US" sz="1100" dirty="0"/>
                        <a:t>-compra de bateria para ambulancia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6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Hospital de Rosario de la Frontera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-provisión de turbinas para ondontología</a:t>
                      </a:r>
                    </a:p>
                    <a:p>
                      <a:pPr>
                        <a:buNone/>
                      </a:pPr>
                      <a:r>
                        <a:rPr lang="es-AR" altLang="en-US" sz="1100" dirty="0"/>
                        <a:t>-provisión de repuestos y reparaciones de ambulancias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6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Hospital de Salvador Mazza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-reparación y colocación de campañas traseras de ambulancia</a:t>
                      </a:r>
                    </a:p>
                    <a:p>
                      <a:pPr>
                        <a:buNone/>
                      </a:pPr>
                      <a:r>
                        <a:rPr lang="es-AR" altLang="en-US" sz="1100" dirty="0"/>
                        <a:t>-compra de 2 bombas de agua centrífuga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6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Hospital de Tartagal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altLang="en-US" sz="1100" dirty="0"/>
                        <a:t>- compra de repuestos y arreglo de ambulancia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0" y="5048100"/>
            <a:ext cx="9144000" cy="95400"/>
          </a:xfrm>
          <a:prstGeom prst="rect">
            <a:avLst/>
          </a:prstGeom>
          <a:solidFill>
            <a:srgbClr val="242C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242C4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960275" y="690275"/>
            <a:ext cx="2371724" cy="39156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1252330" y="1663147"/>
            <a:ext cx="2961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>
              <a:solidFill>
                <a:srgbClr val="7030A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39" y="217227"/>
            <a:ext cx="808384" cy="75004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743936" y="413276"/>
            <a:ext cx="2042975" cy="553998"/>
          </a:xfrm>
          <a:prstGeom prst="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AR" sz="1000" dirty="0" smtClean="0">
                <a:solidFill>
                  <a:schemeClr val="bg1"/>
                </a:solidFill>
              </a:rPr>
              <a:t>Susana Velazco, coordinadora ejecutiva jurisdiccional del Programa Sumar +</a:t>
            </a:r>
            <a:endParaRPr lang="es-AR" sz="1000" dirty="0">
              <a:solidFill>
                <a:schemeClr val="bg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06725" y="945842"/>
            <a:ext cx="6976066" cy="4247317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La coordinadora ejecutiva jurisdiccional, Susana Velazco, indicó que se continua trabajando en el acompañamiento -mediante capacitación permanente- a los equipos de salud de toda la Provincia con el objetivo de fortalecer la gestión con el enfoque puesto en las necesidades de cada zona operativa.</a:t>
            </a:r>
          </a:p>
          <a:p>
            <a:pPr algn="just">
              <a:lnSpc>
                <a:spcPct val="150000"/>
              </a:lnSpc>
            </a:pP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Dichas 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capacitaciones tienen como finalidad incentivar desde los establecimientos de salud la inscripción de personas sin obra social y los controles socio sanitarios para una atencion de calidad, promoción de 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salud, prevención 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de 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enfermedades, mejorar la accesibilidad y equidad y dar cumplimiento a los indicadores sanitarios comprometidos anualmente y que se miden a través de los porcentajes alcanzados en Trazadoras.</a:t>
            </a:r>
            <a:endParaRPr lang="es-AR" sz="1200" dirty="0" smtClean="0">
              <a:solidFill>
                <a:srgbClr val="000000"/>
              </a:solidFill>
              <a:uFillTx/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“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Desde el Programa Sumar también colaboramos </a:t>
            </a:r>
            <a:r>
              <a:rPr lang="es-AR" sz="1200" dirty="0" smtClean="0">
                <a:latin typeface="Arial" panose="020B0604020202020204" pitchFamily="34" charset="0"/>
              </a:rPr>
              <a:t>con otros programas del ministerio de salud provincial para dar 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cumplimiento a 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hitos </a:t>
            </a:r>
            <a:r>
              <a:rPr lang="es-AR" sz="1200" dirty="0">
                <a:latin typeface="Arial" panose="020B0604020202020204" pitchFamily="34" charset="0"/>
              </a:rPr>
              <a:t>sanitarios </a:t>
            </a:r>
            <a:r>
              <a:rPr lang="es-AR" sz="1200" smtClean="0">
                <a:latin typeface="Arial" panose="020B0604020202020204" pitchFamily="34" charset="0"/>
              </a:rPr>
              <a:t>-logros </a:t>
            </a:r>
            <a:r>
              <a:rPr lang="es-AR" sz="1200">
                <a:latin typeface="Arial" panose="020B0604020202020204" pitchFamily="34" charset="0"/>
              </a:rPr>
              <a:t>o </a:t>
            </a:r>
            <a:r>
              <a:rPr lang="es-AR" sz="1200" smtClean="0">
                <a:latin typeface="Arial" panose="020B0604020202020204" pitchFamily="34" charset="0"/>
              </a:rPr>
              <a:t>avances claves </a:t>
            </a:r>
            <a:r>
              <a:rPr lang="es-AR" sz="1200" dirty="0">
                <a:latin typeface="Arial" panose="020B0604020202020204" pitchFamily="34" charset="0"/>
              </a:rPr>
              <a:t>en el ámbito de la salud pública </a:t>
            </a:r>
            <a:r>
              <a:rPr lang="es-AR" sz="1200" dirty="0" smtClean="0">
                <a:latin typeface="Arial" panose="020B0604020202020204" pitchFamily="34" charset="0"/>
              </a:rPr>
              <a:t>que </a:t>
            </a:r>
            <a:r>
              <a:rPr lang="es-AR" sz="1200" dirty="0">
                <a:latin typeface="Arial" panose="020B0604020202020204" pitchFamily="34" charset="0"/>
              </a:rPr>
              <a:t>marca un punto de inflexión importante en la prevención, el control de enfermedades, la atención médica o la organización de los sistemas de </a:t>
            </a:r>
            <a:r>
              <a:rPr lang="es-AR" sz="1200" dirty="0" smtClean="0">
                <a:latin typeface="Arial" panose="020B0604020202020204" pitchFamily="34" charset="0"/>
              </a:rPr>
              <a:t>salud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- Hito </a:t>
            </a:r>
            <a:r>
              <a:rPr lang="es-AR" sz="1200" dirty="0" smtClean="0">
                <a:solidFill>
                  <a:srgbClr val="000000"/>
                </a:solidFill>
                <a:uFillTx/>
                <a:latin typeface="Arial" panose="020B0604020202020204" pitchFamily="34" charset="0"/>
              </a:rPr>
              <a:t>2 de Salud Mental; Hito 3 de Cáncer de Cuello Uterino, Hito 6 de Hipertensión y Diabetes, Hito 6 de Salud Digital  y Hito de Calidad de Atención”, concluyó la funcionaria.</a:t>
            </a:r>
            <a:r>
              <a:rPr lang="es-AR" sz="105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2" name="Google Shape;1462;p46"/>
          <p:cNvPicPr preferRelativeResize="0"/>
          <p:nvPr/>
        </p:nvPicPr>
        <p:blipFill rotWithShape="1">
          <a:blip r:embed="rId3">
            <a:alphaModFix amt="20000"/>
          </a:blip>
          <a:srcRect/>
          <a:stretch>
            <a:fillRect/>
          </a:stretch>
        </p:blipFill>
        <p:spPr>
          <a:xfrm>
            <a:off x="7943850" y="690263"/>
            <a:ext cx="2371725" cy="39153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3" name="Google Shape;1463;p46"/>
          <p:cNvCxnSpPr/>
          <p:nvPr/>
        </p:nvCxnSpPr>
        <p:spPr>
          <a:xfrm>
            <a:off x="892850" y="760950"/>
            <a:ext cx="5372100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3921"/>
              </a:srgbClr>
            </a:outerShdw>
          </a:effectLst>
        </p:spPr>
      </p:cxnSp>
      <p:pic>
        <p:nvPicPr>
          <p:cNvPr id="1465" name="Google Shape;1465;p4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858000" y="4248080"/>
            <a:ext cx="1477030" cy="60737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7;p25"/>
          <p:cNvSpPr txBox="1"/>
          <p:nvPr/>
        </p:nvSpPr>
        <p:spPr>
          <a:xfrm>
            <a:off x="812888" y="4355527"/>
            <a:ext cx="15951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s-ES" altLang="en-US" sz="900" b="1" i="0" u="none" strike="noStrike" cap="none" dirty="0">
                <a:solidFill>
                  <a:srgbClr val="CCCCCC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Programa </a:t>
            </a:r>
            <a:r>
              <a:rPr lang="es-ES" altLang="en-US" sz="900" b="1" i="0" u="none" strike="noStrike" cap="none" dirty="0" smtClean="0">
                <a:solidFill>
                  <a:srgbClr val="CCCCCC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Sumar +</a:t>
            </a:r>
            <a:endParaRPr sz="800" b="1" i="0" u="none" strike="noStrike" cap="none" dirty="0">
              <a:solidFill>
                <a:srgbClr val="CCCCCC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s-ES" altLang="en-US" sz="900" b="0" i="0" u="none" strike="noStrike" cap="none" dirty="0">
                <a:solidFill>
                  <a:srgbClr val="CCCCCC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Provincia de Salta</a:t>
            </a:r>
            <a:endParaRPr sz="900" b="0" i="0" u="none" strike="noStrike" cap="none" dirty="0">
              <a:solidFill>
                <a:srgbClr val="CCCCCC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900" y="4207747"/>
            <a:ext cx="1410820" cy="68795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92850" y="1143000"/>
            <a:ext cx="5372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Muchas gracias</a:t>
            </a:r>
            <a:endParaRPr lang="es-A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BASE MINISTERIO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2626</Words>
  <Application>Microsoft Office PowerPoint</Application>
  <PresentationFormat>Presentación en pantalla (16:9)</PresentationFormat>
  <Paragraphs>355</Paragraphs>
  <Slides>15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Lora</vt:lpstr>
      <vt:lpstr>Montserrat Medium</vt:lpstr>
      <vt:lpstr>Calibri</vt:lpstr>
      <vt:lpstr>Montserrat</vt:lpstr>
      <vt:lpstr>Arial</vt:lpstr>
      <vt:lpstr>Times New Roman</vt:lpstr>
      <vt:lpstr>PPT BASE MINISTERIOS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GABRIELA</cp:lastModifiedBy>
  <cp:revision>488</cp:revision>
  <dcterms:created xsi:type="dcterms:W3CDTF">2026-09-23T11:04:00Z</dcterms:created>
  <dcterms:modified xsi:type="dcterms:W3CDTF">2026-10-13T11:56:35Z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2058-12.1.0.28485</vt:lpwstr>
  </property>
  <property fmtid="{D5CDD505-2E9C-101B-9397-08002B2CF9AE}" pid="3" name="ICV">
    <vt:lpwstr>277C7BB28FE94BE08352715CC7DD3D98_13</vt:lpwstr>
  </property>
</Properties>
</file>